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5" r:id="rId4"/>
    <p:sldId id="270" r:id="rId5"/>
    <p:sldId id="258" r:id="rId6"/>
    <p:sldId id="259" r:id="rId7"/>
    <p:sldId id="262" r:id="rId8"/>
    <p:sldId id="261" r:id="rId9"/>
    <p:sldId id="260" r:id="rId10"/>
    <p:sldId id="264" r:id="rId11"/>
    <p:sldId id="263" r:id="rId12"/>
    <p:sldId id="267" r:id="rId13"/>
    <p:sldId id="266" r:id="rId14"/>
    <p:sldId id="268" r:id="rId15"/>
  </p:sldIdLst>
  <p:sldSz cx="9144000" cy="6858000" type="overhead"/>
  <p:notesSz cx="6858000" cy="9144000"/>
  <p:embeddedFontLst>
    <p:embeddedFont>
      <p:font typeface="方正静蕾简体" pitchFamily="2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0916"/>
    <a:srgbClr val="000000"/>
    <a:srgbClr val="C00000"/>
    <a:srgbClr val="B92424"/>
    <a:srgbClr val="FF3300"/>
    <a:srgbClr val="C1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97053" autoAdjust="0"/>
  </p:normalViewPr>
  <p:slideViewPr>
    <p:cSldViewPr snapToGrid="0">
      <p:cViewPr varScale="1">
        <p:scale>
          <a:sx n="65" d="100"/>
          <a:sy n="65" d="100"/>
        </p:scale>
        <p:origin x="-1224" y="-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74EB4A4-6E36-4CB0-9BD6-4DAB61DD5375}" type="datetimeFigureOut">
              <a:rPr lang="en-US"/>
              <a:pPr>
                <a:defRPr/>
              </a:pPr>
              <a:t>8/23/2013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B092590-9B7F-4731-BDA0-1BD857026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72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5D2EFB5-F4C5-499F-B365-F836AFA8F7FD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2E2D701-F750-4273-9A2A-47C0E1004A03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76FD5B2-30D5-47E3-8B0C-08ECBC81963A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376D29E-67DC-4A01-9A04-7BB404DA55EC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DF403B-A0FF-4920-B38B-B3F59FDE1DEC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6539C2-FF7A-4E2A-A014-B32E1E993630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98761F3-9162-411E-99F7-E96F41FC78AC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2684D29-F629-44E4-A175-6F8720DF86D5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499C358-DE96-4A42-9E63-5FE251B40F57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E182DC-0544-44A4-8CAA-C14F44569C53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BD859A2-4D16-4DE1-83A4-EB3CF147C30B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A00A13C-E2E1-4D3E-B4D2-7AB0791CC1BA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15B2A32-DFA7-4833-B3A9-8E249CB79205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B9E505F-69D3-4B64-A04E-1B35FF8B2CAC}" type="slidenum">
              <a:rPr lang="en-US" altLang="zh-CN" smtClean="0">
                <a:latin typeface="Calibri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60920-BB9B-4647-A023-199672ED3FD9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1C6D3-E3BA-4FD2-A947-3B88F4682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199756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E5930-4912-4210-9D72-DE7D6D7F458A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FFD57-6C34-41F5-BF2A-7B3A2B5779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2537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D9EE4-2005-43E1-B5FC-4FD15D2E7634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38BCE-785E-4A93-A18E-42CC6D7C63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40195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0AE48-F9ED-4B2C-B05D-C827636CDAB1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206AF-FB05-4825-B2E4-6632B43D27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800878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09433-0099-4200-A387-1B1B966C9B6D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4BF38-CC5F-4F6C-9CA6-802ECFD87D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05717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DE837-4FA5-48ED-BE82-B3488B6C1855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65F6F-F71E-45AF-9267-3DD3BB0562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274825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F64BD-DB88-40B5-9BC4-D5599CCC40FA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244A7E-2FF1-48EA-8B7A-303CD3A389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9560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FF2DF-4DEC-4F23-A39B-D8BDD1F3D775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868DF-5AFD-4BB7-9C88-FF5E2AAFA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49804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09FB2-786F-4C08-9502-CE019DE1F865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AFE2C-7FA9-4DDA-A2FF-2FA621EDE8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37303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F162E-1530-4491-AAC6-D3A70D829C3B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52FF5-01FA-429A-A7B3-65F2448A2A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116859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27CCB-B85A-43A2-B146-4080F5ED2C93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EB008-BA2D-49CD-A396-6A005D26E7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4055"/>
      </p:ext>
    </p:extLst>
  </p:cSld>
  <p:clrMapOvr>
    <a:masterClrMapping/>
  </p:clrMapOvr>
  <p:transition spd="med">
    <p:fade/>
    <p:sndAc>
      <p:stSnd>
        <p:snd r:embed="rId1" name="whoosh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0000">
              <a:schemeClr val="bg1">
                <a:lumMod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9E3DC8-5D0E-4020-AD72-70ABB88167D1}" type="datetimeFigureOut">
              <a:rPr lang="zh-CN" altLang="en-US"/>
              <a:pPr>
                <a:defRPr/>
              </a:pPr>
              <a:t>2013/8/23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128C2C-B59A-4133-A71B-C9DDDC2EA0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ransition spd="med">
    <p:fade/>
    <p:sndAc>
      <p:stSnd>
        <p:snd r:embed="rId13" name="whoosh.wav"/>
      </p:stSnd>
    </p:sndAc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5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3.wav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长城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画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1688"/>
            <a:ext cx="91440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画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5663" y="4900613"/>
            <a:ext cx="9144001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云形 3"/>
          <p:cNvSpPr/>
          <p:nvPr/>
        </p:nvSpPr>
        <p:spPr>
          <a:xfrm>
            <a:off x="1422400" y="4106863"/>
            <a:ext cx="6051550" cy="1843087"/>
          </a:xfrm>
          <a:prstGeom prst="cloud">
            <a:avLst/>
          </a:prstGeom>
          <a:gradFill>
            <a:gsLst>
              <a:gs pos="5200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8091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598" y="4336087"/>
            <a:ext cx="7649028" cy="1323439"/>
          </a:xfrm>
          <a:prstGeom prst="rect">
            <a:avLst/>
          </a:prstGeom>
          <a:noFill/>
          <a:effectLst/>
        </p:spPr>
        <p:txBody>
          <a:bodyPr>
            <a:spAutoFit/>
            <a:scene3d>
              <a:camera prst="perspectiveRight"/>
              <a:lightRig rig="threePt" dir="t"/>
            </a:scene3d>
            <a:sp3d extrusionH="57150" contourW="12700" prstMaterial="plastic">
              <a:bevelT w="38100" h="38100" prst="relaxedInset"/>
              <a:bevelB w="38100" h="38100"/>
              <a:contourClr>
                <a:schemeClr val="tx1"/>
              </a:contourClr>
            </a:sp3d>
          </a:bodyPr>
          <a:lstStyle/>
          <a:p>
            <a:pPr algn="ctr">
              <a:defRPr/>
            </a:pPr>
            <a:r>
              <a:rPr lang="zh-CN" altLang="en-US" sz="8000" b="1" kern="1600" spc="600" dirty="0">
                <a:ln w="15875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/>
                  </a:outerShdw>
                </a:effectLst>
                <a:latin typeface="Arial" charset="0"/>
              </a:rPr>
              <a:t>人生哲学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6075" y="415925"/>
            <a:ext cx="3533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/>
              <a:t>网络工程</a:t>
            </a:r>
            <a:r>
              <a:rPr lang="en-US" altLang="zh-CN" sz="3600"/>
              <a:t>11-1</a:t>
            </a:r>
            <a:r>
              <a:rPr lang="zh-CN" altLang="en-US" sz="3600"/>
              <a:t>班</a:t>
            </a:r>
            <a:endParaRPr lang="en-US" altLang="zh-CN" sz="3600"/>
          </a:p>
          <a:p>
            <a:pPr eaLnBrk="1" hangingPunct="1"/>
            <a:r>
              <a:rPr lang="zh-CN" altLang="en-US" sz="3600"/>
              <a:t>何天从</a:t>
            </a:r>
          </a:p>
        </p:txBody>
      </p:sp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1388"/>
            <a:ext cx="9144000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28"/>
          <p:cNvGrpSpPr>
            <a:grpSpLocks/>
          </p:cNvGrpSpPr>
          <p:nvPr/>
        </p:nvGrpSpPr>
        <p:grpSpPr bwMode="auto">
          <a:xfrm>
            <a:off x="5126038" y="-1333500"/>
            <a:ext cx="1739900" cy="2857500"/>
            <a:chOff x="5126658" y="-1219200"/>
            <a:chExt cx="1739683" cy="2857295"/>
          </a:xfrm>
        </p:grpSpPr>
        <p:pic>
          <p:nvPicPr>
            <p:cNvPr id="22544" name="图片 2" descr="树叶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658" y="0"/>
              <a:ext cx="1739683" cy="1638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连接符 27"/>
            <p:cNvCxnSpPr/>
            <p:nvPr/>
          </p:nvCxnSpPr>
          <p:spPr>
            <a:xfrm rot="16200000" flipV="1">
              <a:off x="5379800" y="-616787"/>
              <a:ext cx="1219113" cy="1428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1"/>
          <p:cNvGrpSpPr>
            <a:grpSpLocks/>
          </p:cNvGrpSpPr>
          <p:nvPr/>
        </p:nvGrpSpPr>
        <p:grpSpPr bwMode="auto">
          <a:xfrm>
            <a:off x="6858000" y="-1485900"/>
            <a:ext cx="1346200" cy="3009900"/>
            <a:chOff x="6858016" y="-1371600"/>
            <a:chExt cx="1346032" cy="3009695"/>
          </a:xfrm>
        </p:grpSpPr>
        <p:pic>
          <p:nvPicPr>
            <p:cNvPr id="22542" name="图片 3" descr="树叶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6" y="0"/>
              <a:ext cx="1346032" cy="1638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 rot="16200000" flipV="1">
              <a:off x="6832580" y="-698545"/>
              <a:ext cx="1371507" cy="25397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34"/>
          <p:cNvGrpSpPr>
            <a:grpSpLocks/>
          </p:cNvGrpSpPr>
          <p:nvPr/>
        </p:nvGrpSpPr>
        <p:grpSpPr bwMode="auto">
          <a:xfrm>
            <a:off x="8128000" y="-1657350"/>
            <a:ext cx="1016000" cy="3181350"/>
            <a:chOff x="8128127" y="-1543050"/>
            <a:chExt cx="1015873" cy="3181145"/>
          </a:xfrm>
        </p:grpSpPr>
        <p:pic>
          <p:nvPicPr>
            <p:cNvPr id="22540" name="图片 4" descr="树叶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127" y="0"/>
              <a:ext cx="1015873" cy="1638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/>
            <p:cNvCxnSpPr/>
            <p:nvPr/>
          </p:nvCxnSpPr>
          <p:spPr>
            <a:xfrm rot="16200000" flipV="1">
              <a:off x="7861414" y="-774749"/>
              <a:ext cx="1542951" cy="6349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圆角矩形 36"/>
          <p:cNvSpPr/>
          <p:nvPr/>
        </p:nvSpPr>
        <p:spPr>
          <a:xfrm>
            <a:off x="767077" y="461948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347913" y="533400"/>
            <a:ext cx="566737" cy="5715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842758" y="919231"/>
            <a:ext cx="714380" cy="714653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832113" y="461948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头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3857620" y="919231"/>
            <a:ext cx="714380" cy="714653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2539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2413000"/>
            <a:ext cx="6627812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  <p:sndAc>
      <p:stSnd>
        <p:snd r:embed="rId3" name="breez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2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2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2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背景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1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0"/>
            <a:ext cx="7353300" cy="45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116013"/>
            <a:ext cx="1822450" cy="60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/>
              <a:t>     </a:t>
            </a:r>
            <a:r>
              <a:rPr lang="zh-CN" altLang="zh-CN" sz="2800" b="1" dirty="0"/>
              <a:t>人不是</a:t>
            </a:r>
            <a:r>
              <a:rPr lang="zh-CN" altLang="zh-CN" sz="2800" b="1" dirty="0">
                <a:solidFill>
                  <a:srgbClr val="FF0000"/>
                </a:solidFill>
              </a:rPr>
              <a:t>中性</a:t>
            </a:r>
            <a:r>
              <a:rPr lang="zh-CN" altLang="zh-CN" sz="2800" b="1" dirty="0"/>
              <a:t>的，是由两性构成：</a:t>
            </a:r>
            <a:r>
              <a:rPr lang="zh-CN" altLang="zh-CN" sz="2800" b="1" dirty="0">
                <a:solidFill>
                  <a:srgbClr val="FF0000"/>
                </a:solidFill>
              </a:rPr>
              <a:t>男</a:t>
            </a:r>
            <a:r>
              <a:rPr lang="zh-CN" altLang="zh-CN" sz="2800" b="1" dirty="0"/>
              <a:t>和</a:t>
            </a:r>
            <a:r>
              <a:rPr lang="zh-CN" altLang="zh-CN" sz="2800" b="1" dirty="0">
                <a:solidFill>
                  <a:srgbClr val="FF0000"/>
                </a:solidFill>
              </a:rPr>
              <a:t>女</a:t>
            </a:r>
            <a:r>
              <a:rPr lang="zh-CN" altLang="zh-CN" sz="2800" b="1" dirty="0"/>
              <a:t>。</a:t>
            </a:r>
          </a:p>
          <a:p>
            <a:pPr eaLnBrk="1" hangingPunct="1"/>
            <a:r>
              <a:rPr lang="zh-CN" altLang="zh-CN" sz="2800" b="1" dirty="0"/>
              <a:t>男女二性在</a:t>
            </a:r>
            <a:r>
              <a:rPr lang="zh-CN" altLang="zh-CN" sz="2800" b="1" dirty="0">
                <a:solidFill>
                  <a:srgbClr val="FF0000"/>
                </a:solidFill>
              </a:rPr>
              <a:t>性格</a:t>
            </a:r>
            <a:r>
              <a:rPr lang="zh-CN" altLang="zh-CN" sz="2800" b="1" dirty="0"/>
              <a:t>上的不同，在</a:t>
            </a:r>
            <a:r>
              <a:rPr lang="zh-CN" altLang="zh-CN" sz="2800" b="1" dirty="0">
                <a:solidFill>
                  <a:srgbClr val="FF0000"/>
                </a:solidFill>
              </a:rPr>
              <a:t>身体结构</a:t>
            </a:r>
            <a:r>
              <a:rPr lang="zh-CN" altLang="zh-CN" sz="2800" b="1" dirty="0"/>
              <a:t>上的不同，形成</a:t>
            </a:r>
            <a:r>
              <a:rPr lang="zh-CN" altLang="zh-CN" sz="2800" b="1" dirty="0">
                <a:solidFill>
                  <a:srgbClr val="FF0000"/>
                </a:solidFill>
              </a:rPr>
              <a:t>相互补足</a:t>
            </a:r>
            <a:r>
              <a:rPr lang="zh-CN" altLang="zh-CN" sz="2800" b="1" dirty="0"/>
              <a:t>，</a:t>
            </a:r>
            <a:r>
              <a:rPr lang="zh-CN" altLang="zh-CN" sz="2800" b="1" dirty="0">
                <a:solidFill>
                  <a:srgbClr val="FF0000"/>
                </a:solidFill>
              </a:rPr>
              <a:t>相辅相成</a:t>
            </a:r>
            <a:r>
              <a:rPr lang="zh-CN" altLang="zh-CN" sz="2800" b="1" dirty="0"/>
              <a:t>。</a:t>
            </a:r>
          </a:p>
          <a:p>
            <a:pPr eaLnBrk="1" hangingPunct="1"/>
            <a:endParaRPr lang="zh-CN" altLang="en-US" sz="24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225925" y="3941763"/>
            <a:ext cx="42354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/>
              <a:t>       </a:t>
            </a:r>
            <a:r>
              <a:rPr lang="zh-CN" altLang="zh-CN" sz="2800" b="1" dirty="0"/>
              <a:t>同时，生活在</a:t>
            </a:r>
            <a:r>
              <a:rPr lang="zh-CN" altLang="zh-CN" sz="2800" b="1" dirty="0">
                <a:solidFill>
                  <a:srgbClr val="FF0000"/>
                </a:solidFill>
              </a:rPr>
              <a:t>人</a:t>
            </a:r>
            <a:r>
              <a:rPr lang="zh-CN" altLang="zh-CN" sz="2800" b="1" dirty="0"/>
              <a:t>与</a:t>
            </a:r>
            <a:r>
              <a:rPr lang="zh-CN" altLang="zh-CN" sz="2800" b="1" dirty="0">
                <a:solidFill>
                  <a:srgbClr val="FF0000"/>
                </a:solidFill>
              </a:rPr>
              <a:t>人</a:t>
            </a:r>
            <a:r>
              <a:rPr lang="zh-CN" altLang="zh-CN" sz="2800" b="1" dirty="0"/>
              <a:t>之间，以各种不同的表达态度和方式，来和别人沟通，和别人</a:t>
            </a:r>
            <a:r>
              <a:rPr lang="zh-CN" altLang="zh-CN" sz="2800" b="1" dirty="0" smtClean="0"/>
              <a:t>互相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合作</a:t>
            </a:r>
            <a:r>
              <a:rPr lang="zh-CN" altLang="zh-CN" sz="2800" b="1" dirty="0"/>
              <a:t>，以和谐发展社会的</a:t>
            </a:r>
            <a:r>
              <a:rPr lang="zh-CN" altLang="zh-CN" sz="2800" b="1" dirty="0">
                <a:solidFill>
                  <a:srgbClr val="FF0000"/>
                </a:solidFill>
              </a:rPr>
              <a:t>群体</a:t>
            </a:r>
            <a:r>
              <a:rPr lang="zh-CN" altLang="zh-CN" sz="2800" b="1" dirty="0"/>
              <a:t>生活。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2557138" y="1300916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347913" y="533400"/>
            <a:ext cx="566737" cy="5715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557138" y="2494751"/>
            <a:ext cx="714380" cy="714379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557460" y="4521067"/>
            <a:ext cx="714380" cy="714652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头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2557138" y="5562042"/>
            <a:ext cx="714380" cy="714379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356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76213"/>
            <a:ext cx="33940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第二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100"/>
            <a:ext cx="7259638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第一笔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430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8750" y="3214688"/>
            <a:ext cx="9118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>
                <a:solidFill>
                  <a:srgbClr val="FF0000"/>
                </a:solidFill>
              </a:rPr>
              <a:t>生活在人与人之间，——</a:t>
            </a:r>
            <a:r>
              <a:rPr lang="zh-CN" altLang="zh-CN" sz="3200" b="1">
                <a:solidFill>
                  <a:srgbClr val="FF0000"/>
                </a:solidFill>
              </a:rPr>
              <a:t>出人头地</a:t>
            </a:r>
            <a:r>
              <a:rPr lang="zh-CN" altLang="zh-CN" sz="3200">
                <a:solidFill>
                  <a:srgbClr val="FF0000"/>
                </a:solidFill>
              </a:rPr>
              <a:t>——群体性</a:t>
            </a:r>
            <a:endParaRPr lang="en-US" altLang="zh-CN" sz="3200">
              <a:solidFill>
                <a:srgbClr val="FF0000"/>
              </a:solidFill>
            </a:endParaRPr>
          </a:p>
          <a:p>
            <a:pPr eaLnBrk="1" hangingPunct="1"/>
            <a:r>
              <a:rPr lang="zh-CN" altLang="zh-CN" sz="3200">
                <a:solidFill>
                  <a:srgbClr val="FF0000"/>
                </a:solidFill>
              </a:rPr>
              <a:t>——</a:t>
            </a:r>
            <a:r>
              <a:rPr lang="zh-CN" altLang="zh-CN" sz="3200" b="1">
                <a:solidFill>
                  <a:srgbClr val="FF0000"/>
                </a:solidFill>
              </a:rPr>
              <a:t>兼善天下是圣人</a:t>
            </a:r>
          </a:p>
        </p:txBody>
      </p:sp>
      <p:pic>
        <p:nvPicPr>
          <p:cNvPr id="2458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8" y="384175"/>
            <a:ext cx="5683250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水墨背景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水墨背景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8013"/>
            <a:ext cx="91440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6300" y="1225550"/>
            <a:ext cx="7391400" cy="5046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zh-CN" sz="4000" b="1" kern="100" dirty="0">
                <a:latin typeface="Calibri"/>
                <a:ea typeface="宋体"/>
                <a:cs typeface="Times New Roman"/>
              </a:rPr>
              <a:t>人世间的悲欢离合，自然灾害，生老病死，各种命运，都是人生不可避免的。</a:t>
            </a:r>
            <a:endParaRPr lang="zh-CN" altLang="zh-CN" sz="4000" kern="100" dirty="0">
              <a:latin typeface="Calibri"/>
              <a:ea typeface="宋体"/>
              <a:cs typeface="Times New Roman"/>
            </a:endParaRPr>
          </a:p>
          <a:p>
            <a:pPr>
              <a:spcAft>
                <a:spcPts val="0"/>
              </a:spcAft>
              <a:defRPr/>
            </a:pPr>
            <a:r>
              <a:rPr lang="zh-CN" altLang="zh-CN" sz="4000" b="1" kern="100" dirty="0">
                <a:latin typeface="Calibri"/>
                <a:ea typeface="宋体"/>
                <a:cs typeface="Times New Roman"/>
              </a:rPr>
              <a:t>一个人如何面对这些命运？</a:t>
            </a:r>
            <a:r>
              <a:rPr lang="zh-CN" altLang="zh-CN" sz="4000" b="1" u="sng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抗命？认命？顺命？</a:t>
            </a:r>
            <a:r>
              <a:rPr lang="zh-CN" altLang="zh-CN" sz="4000" b="1" kern="100" dirty="0">
                <a:latin typeface="Calibri"/>
                <a:ea typeface="宋体"/>
                <a:cs typeface="Times New Roman"/>
              </a:rPr>
              <a:t>或是把命运改变成</a:t>
            </a:r>
            <a:r>
              <a:rPr lang="zh-CN" altLang="zh-CN" sz="40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使命？</a:t>
            </a:r>
            <a:endParaRPr lang="zh-CN" altLang="zh-CN" sz="4000" kern="100" dirty="0">
              <a:latin typeface="Calibri"/>
              <a:ea typeface="宋体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138" y="1319213"/>
            <a:ext cx="8291512" cy="4225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zh-CN" sz="4000" b="1" kern="100" dirty="0">
                <a:solidFill>
                  <a:srgbClr val="FF0000"/>
                </a:solidFill>
                <a:latin typeface="Calibri"/>
                <a:ea typeface="宋体"/>
                <a:cs typeface="Times New Roman"/>
              </a:rPr>
              <a:t>总结：</a:t>
            </a:r>
            <a:endParaRPr lang="en-US" altLang="zh-CN" sz="4000" b="1" kern="100" dirty="0">
              <a:solidFill>
                <a:srgbClr val="FF0000"/>
              </a:solidFill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  <a:defRPr/>
            </a:pPr>
            <a:r>
              <a:rPr lang="zh-CN" altLang="zh-CN" sz="4000" b="1" kern="100" dirty="0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修身——人独立性的完成；</a:t>
            </a:r>
            <a:endParaRPr lang="en-US" altLang="zh-CN" sz="4000" b="1" kern="100" dirty="0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  <a:defRPr/>
            </a:pPr>
            <a:r>
              <a:rPr lang="zh-CN" altLang="zh-CN" sz="4000" b="1" kern="100" dirty="0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齐家——群体意识的温床；</a:t>
            </a:r>
            <a:endParaRPr lang="en-US" altLang="zh-CN" sz="4000" b="1" kern="100" dirty="0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  <a:defRPr/>
            </a:pPr>
            <a:r>
              <a:rPr lang="zh-CN" altLang="zh-CN" sz="4000" b="1" kern="100" dirty="0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治国——群体生活实习之所；</a:t>
            </a:r>
            <a:endParaRPr lang="en-US" altLang="zh-CN" sz="4000" b="1" kern="100" dirty="0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lvl="1">
              <a:spcAft>
                <a:spcPts val="0"/>
              </a:spcAft>
              <a:defRPr/>
            </a:pPr>
            <a:r>
              <a:rPr lang="zh-CN" altLang="zh-CN" sz="4000" b="1" kern="100" dirty="0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平天下——群体性最终目标的完成。</a:t>
            </a:r>
            <a:endParaRPr lang="zh-CN" altLang="zh-CN" sz="4000" kern="100" dirty="0"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  <p:transition spd="slow">
    <p:wipe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08822163913895_2.jpg"/>
          <p:cNvPicPr>
            <a:picLocks noChangeAspect="1"/>
          </p:cNvPicPr>
          <p:nvPr/>
        </p:nvPicPr>
        <p:blipFill rotWithShape="1">
          <a:blip r:embed="rId4"/>
          <a:srcRect l="29390" r="12597"/>
          <a:stretch/>
        </p:blipFill>
        <p:spPr>
          <a:xfrm>
            <a:off x="3048000" y="813616"/>
            <a:ext cx="6205180" cy="534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7" name="图片 1" descr="水墨背景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2" descr="水墨背景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5588"/>
            <a:ext cx="914400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谢谢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1879600"/>
            <a:ext cx="1371600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 descr="http://b82.photo.store.qq.com/psb?/V11nDKjx25ZAP2/VcWva5uYZiyVaZNzH752.1Nx9FkngoT.Ba.34Asi6so!/b/YSVV5jDmigAAYh7y7TDHigAAb*F97zBWiwA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13000" r="2791" b="10001"/>
          <a:stretch>
            <a:fillRect/>
          </a:stretch>
        </p:blipFill>
        <p:spPr bwMode="auto">
          <a:xfrm>
            <a:off x="309563" y="1408113"/>
            <a:ext cx="2644775" cy="4752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 descr="水墨背景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2" descr="水墨背景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5588"/>
            <a:ext cx="914400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7" descr="http://b82.photo.store.qq.com/psb?/V11nDKjx25ZAP2/VcWva5uYZiyVaZNzH752.1Nx9FkngoT.Ba.34Asi6so!/b/YSVV5jDmigAAYh7y7TDHigAAb*F97zBWiwA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13000" r="2791" b="10001"/>
          <a:stretch>
            <a:fillRect/>
          </a:stretch>
        </p:blipFill>
        <p:spPr bwMode="auto">
          <a:xfrm>
            <a:off x="6364288" y="831850"/>
            <a:ext cx="2644775" cy="4754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9713" y="1665288"/>
            <a:ext cx="5829300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D80916"/>
                </a:solidFill>
              </a:rPr>
              <a:t>邬</a:t>
            </a:r>
            <a:r>
              <a:rPr lang="en-US" altLang="zh-CN" sz="2400" b="1">
                <a:solidFill>
                  <a:srgbClr val="D80916"/>
                </a:solidFill>
              </a:rPr>
              <a:t>(</a:t>
            </a:r>
            <a:r>
              <a:rPr lang="en-US" altLang="zh-CN" sz="2400">
                <a:solidFill>
                  <a:srgbClr val="D80916"/>
                </a:solidFill>
              </a:rPr>
              <a:t>wū </a:t>
            </a:r>
            <a:r>
              <a:rPr lang="en-US" altLang="zh-CN" sz="2400" b="1">
                <a:solidFill>
                  <a:srgbClr val="D80916"/>
                </a:solidFill>
              </a:rPr>
              <a:t>)</a:t>
            </a:r>
            <a:r>
              <a:rPr lang="zh-CN" altLang="en-US" sz="4000" b="1">
                <a:solidFill>
                  <a:srgbClr val="D80916"/>
                </a:solidFill>
              </a:rPr>
              <a:t>昆如　</a:t>
            </a:r>
            <a:r>
              <a:rPr lang="zh-CN" altLang="en-US" sz="3600" b="1"/>
              <a:t>　</a:t>
            </a:r>
          </a:p>
          <a:p>
            <a:pPr eaLnBrk="1" hangingPunct="1"/>
            <a:r>
              <a:rPr lang="zh-CN" altLang="en-US" sz="2800"/>
              <a:t>        广东省龙川人。台湾大学哲学系毕业，奥地利银色堡大学神学硕士，德国慕尼黑大学哲学博士。</a:t>
            </a:r>
          </a:p>
          <a:p>
            <a:pPr eaLnBrk="1" hangingPunct="1"/>
            <a:r>
              <a:rPr lang="en-US" altLang="zh-CN" sz="2800"/>
              <a:t>        1977</a:t>
            </a:r>
            <a:r>
              <a:rPr lang="zh-CN" altLang="en-US" sz="2800"/>
              <a:t>年再赴西德进修，研究比较文化哲学。著有中德文书</a:t>
            </a:r>
            <a:r>
              <a:rPr lang="en-US" altLang="zh-CN" sz="2800"/>
              <a:t>10</a:t>
            </a:r>
            <a:r>
              <a:rPr lang="zh-CN" altLang="en-US" sz="2800"/>
              <a:t>多种，及中、德、英文论文百余篇，凡</a:t>
            </a:r>
            <a:r>
              <a:rPr lang="en-US" altLang="zh-CN" sz="2800"/>
              <a:t>300</a:t>
            </a:r>
            <a:r>
              <a:rPr lang="zh-CN" altLang="en-US" sz="2800"/>
              <a:t>余万言。 　</a:t>
            </a:r>
          </a:p>
          <a:p>
            <a:pPr eaLnBrk="1" hangingPunct="1"/>
            <a:r>
              <a:rPr lang="en-US" altLang="zh-CN" sz="2800" b="1">
                <a:solidFill>
                  <a:srgbClr val="D80916"/>
                </a:solidFill>
              </a:rPr>
              <a:t>《</a:t>
            </a:r>
            <a:r>
              <a:rPr lang="zh-CN" altLang="en-US" sz="2800" b="1">
                <a:solidFill>
                  <a:srgbClr val="D80916"/>
                </a:solidFill>
              </a:rPr>
              <a:t>人生哲学</a:t>
            </a:r>
            <a:r>
              <a:rPr lang="en-US" altLang="zh-CN" sz="2800" b="1">
                <a:solidFill>
                  <a:srgbClr val="D80916"/>
                </a:solidFill>
              </a:rPr>
              <a:t>》</a:t>
            </a:r>
            <a:r>
              <a:rPr lang="en-US" altLang="zh-CN" sz="2800">
                <a:solidFill>
                  <a:srgbClr val="D80916"/>
                </a:solidFill>
              </a:rPr>
              <a:t> </a:t>
            </a:r>
            <a:r>
              <a:rPr lang="zh-CN" altLang="en-US" sz="2800"/>
              <a:t>　　</a:t>
            </a:r>
          </a:p>
          <a:p>
            <a:pPr eaLnBrk="1" hangingPunct="1"/>
            <a:r>
              <a:rPr lang="zh-CN" altLang="en-US" sz="2800"/>
              <a:t>出版社：中国人民大学出版社</a:t>
            </a:r>
            <a:r>
              <a:rPr lang="en-US" altLang="zh-CN" sz="2800"/>
              <a:t>2004</a:t>
            </a:r>
            <a:endParaRPr lang="zh-CN" altLang="en-US" sz="2800"/>
          </a:p>
        </p:txBody>
      </p:sp>
    </p:spTree>
  </p:cSld>
  <p:clrMapOvr>
    <a:masterClrMapping/>
  </p:clrMapOvr>
  <p:transition spd="slow">
    <p:cover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bg1">
                <a:lumMod val="7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23515" r="3101" b="16020"/>
          <a:stretch>
            <a:fillRect/>
          </a:stretch>
        </p:blipFill>
        <p:spPr bwMode="auto">
          <a:xfrm>
            <a:off x="0" y="68263"/>
            <a:ext cx="9144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r="18520"/>
          <a:stretch>
            <a:fillRect/>
          </a:stretch>
        </p:blipFill>
        <p:spPr bwMode="auto">
          <a:xfrm>
            <a:off x="7858125" y="857250"/>
            <a:ext cx="1285875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16020" r="3876" b="23515"/>
          <a:stretch>
            <a:fillRect/>
          </a:stretch>
        </p:blipFill>
        <p:spPr bwMode="auto">
          <a:xfrm>
            <a:off x="-42863" y="5561013"/>
            <a:ext cx="9144001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r="11110"/>
          <a:stretch>
            <a:fillRect/>
          </a:stretch>
        </p:blipFill>
        <p:spPr bwMode="auto">
          <a:xfrm>
            <a:off x="0" y="785813"/>
            <a:ext cx="1285875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85875" y="1354138"/>
            <a:ext cx="6788150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/>
              <a:t>一个念医科的学生和一个念哲学的学生一起闲聊，忽地，眼前走过一穿着时髦的女生。念医科的学生说：</a:t>
            </a:r>
            <a:endParaRPr lang="zh-CN" altLang="zh-CN" sz="2400"/>
          </a:p>
          <a:p>
            <a:pPr eaLnBrk="1" hangingPunct="1"/>
            <a:r>
              <a:rPr lang="en-US" altLang="zh-CN" sz="2400" b="1"/>
              <a:t>    </a:t>
            </a:r>
            <a:r>
              <a:rPr lang="zh-CN" altLang="zh-CN" sz="2400" b="1"/>
              <a:t>“看！一堆碳水化合物！”</a:t>
            </a:r>
            <a:endParaRPr lang="zh-CN" altLang="zh-CN" sz="2400"/>
          </a:p>
          <a:p>
            <a:pPr eaLnBrk="1" hangingPunct="1"/>
            <a:r>
              <a:rPr lang="en-US" altLang="zh-CN" sz="2400" b="1"/>
              <a:t>     </a:t>
            </a:r>
            <a:r>
              <a:rPr lang="zh-CN" altLang="zh-CN" sz="2400" b="1"/>
              <a:t>可是，念哲学的同学却补充一句：</a:t>
            </a:r>
            <a:endParaRPr lang="zh-CN" altLang="zh-CN" sz="2400"/>
          </a:p>
          <a:p>
            <a:pPr eaLnBrk="1" hangingPunct="1"/>
            <a:r>
              <a:rPr lang="zh-CN" altLang="zh-CN" sz="2400" b="1"/>
              <a:t>“不过，你有没有注意到那化合物的</a:t>
            </a:r>
            <a:r>
              <a:rPr lang="zh-CN" altLang="zh-CN" sz="2400" b="1">
                <a:solidFill>
                  <a:srgbClr val="FF0000"/>
                </a:solidFill>
              </a:rPr>
              <a:t>表面张力</a:t>
            </a:r>
            <a:r>
              <a:rPr lang="zh-CN" altLang="zh-CN" sz="2400" b="1"/>
              <a:t>？”</a:t>
            </a:r>
            <a:endParaRPr lang="zh-CN" altLang="zh-CN" sz="2400"/>
          </a:p>
          <a:p>
            <a:pPr eaLnBrk="1" hangingPunct="1"/>
            <a:endParaRPr lang="zh-CN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30313" y="3798888"/>
            <a:ext cx="65722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/>
              <a:t>“人”是什么东西构成的？</a:t>
            </a:r>
          </a:p>
          <a:p>
            <a:pPr eaLnBrk="1" hangingPunct="1"/>
            <a:r>
              <a:rPr lang="en-US" altLang="zh-CN" sz="2400" b="1"/>
              <a:t>      </a:t>
            </a:r>
            <a:r>
              <a:rPr lang="zh-CN" altLang="zh-CN" sz="2400" b="1"/>
              <a:t>人不单是一堆物质构成的，因为物质的</a:t>
            </a:r>
            <a:r>
              <a:rPr lang="zh-CN" altLang="zh-CN" sz="2400" b="1">
                <a:solidFill>
                  <a:srgbClr val="FF0000"/>
                </a:solidFill>
              </a:rPr>
              <a:t>整体表现</a:t>
            </a:r>
            <a:r>
              <a:rPr lang="zh-CN" altLang="zh-CN" sz="2400" b="1"/>
              <a:t>，显示着生命的气息，进一步，生命气息中，还启示着“整体”的结构。</a:t>
            </a:r>
          </a:p>
          <a:p>
            <a:pPr eaLnBrk="1" hangingPunct="1"/>
            <a:endParaRPr lang="zh-CN" altLang="en-US" sz="2400"/>
          </a:p>
        </p:txBody>
      </p:sp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23515" r="3101" b="16020"/>
          <a:stretch>
            <a:fillRect/>
          </a:stretch>
        </p:blipFill>
        <p:spPr bwMode="auto">
          <a:xfrm>
            <a:off x="0" y="68263"/>
            <a:ext cx="9144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r="18520"/>
          <a:stretch>
            <a:fillRect/>
          </a:stretch>
        </p:blipFill>
        <p:spPr bwMode="auto">
          <a:xfrm>
            <a:off x="7858125" y="857250"/>
            <a:ext cx="1285875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16020" r="3876" b="23515"/>
          <a:stretch>
            <a:fillRect/>
          </a:stretch>
        </p:blipFill>
        <p:spPr bwMode="auto">
          <a:xfrm>
            <a:off x="0" y="5573713"/>
            <a:ext cx="914400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r="11110"/>
          <a:stretch>
            <a:fillRect/>
          </a:stretch>
        </p:blipFill>
        <p:spPr bwMode="auto">
          <a:xfrm>
            <a:off x="0" y="785813"/>
            <a:ext cx="1285875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408113" y="1354138"/>
            <a:ext cx="673417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/>
              <a:t>有一个人问一位科学家：“眼睛有什么用？”</a:t>
            </a:r>
            <a:endParaRPr lang="en-US" altLang="zh-CN" sz="2400" b="1"/>
          </a:p>
          <a:p>
            <a:pPr eaLnBrk="1" hangingPunct="1"/>
            <a:r>
              <a:rPr lang="zh-CN" altLang="zh-CN" sz="2400" b="1"/>
              <a:t>科学家回答说：“用来看见东西！”</a:t>
            </a:r>
            <a:endParaRPr lang="en-US" altLang="zh-CN" sz="2400" b="1"/>
          </a:p>
          <a:p>
            <a:pPr eaLnBrk="1" hangingPunct="1"/>
            <a:r>
              <a:rPr lang="zh-CN" altLang="zh-CN" sz="2400" b="1"/>
              <a:t>但是，他问一位深山隐居的老和尚同样的问题，老和尚回答说：</a:t>
            </a:r>
            <a:endParaRPr lang="en-US" altLang="zh-CN" sz="2400" b="1"/>
          </a:p>
          <a:p>
            <a:pPr eaLnBrk="1" hangingPunct="1"/>
            <a:r>
              <a:rPr lang="zh-CN" altLang="zh-CN" sz="2400" b="1"/>
              <a:t>“</a:t>
            </a:r>
            <a:r>
              <a:rPr lang="zh-CN" altLang="zh-CN" sz="2400" b="1">
                <a:solidFill>
                  <a:srgbClr val="FF0000"/>
                </a:solidFill>
              </a:rPr>
              <a:t>有了眼睛，就让我知道有许多东西看不见</a:t>
            </a:r>
            <a:r>
              <a:rPr lang="zh-CN" altLang="zh-CN" sz="2400" b="1"/>
              <a:t>！”</a:t>
            </a:r>
          </a:p>
          <a:p>
            <a:pPr eaLnBrk="1" hangingPunct="1"/>
            <a:endParaRPr lang="zh-CN" altLang="en-US" sz="24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77963" y="3367088"/>
            <a:ext cx="61880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/>
              <a:t>从这个故事，可以看到，科学可以很清楚地解释生命的现象，但是，惟有哲学，才探讨生命的意义。</a:t>
            </a:r>
            <a:endParaRPr lang="zh-CN" altLang="zh-CN" sz="2400"/>
          </a:p>
          <a:p>
            <a:pPr eaLnBrk="1" hangingPunct="1"/>
            <a:endParaRPr lang="zh-CN" altLang="en-US" sz="240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77963" y="4618038"/>
            <a:ext cx="60420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3200" b="1"/>
              <a:t>所以，今天我们就一起来探讨一下，</a:t>
            </a:r>
            <a:r>
              <a:rPr lang="zh-CN" altLang="zh-CN" sz="3200" b="1">
                <a:solidFill>
                  <a:srgbClr val="FF0000"/>
                </a:solidFill>
              </a:rPr>
              <a:t>人生哲学</a:t>
            </a:r>
            <a:r>
              <a:rPr lang="zh-CN" altLang="zh-CN" sz="3200" b="1"/>
              <a:t>。</a:t>
            </a:r>
            <a:endParaRPr lang="zh-CN" altLang="zh-CN" sz="3200"/>
          </a:p>
        </p:txBody>
      </p:sp>
    </p:spTree>
  </p:cSld>
  <p:clrMapOvr>
    <a:masterClrMapping/>
  </p:clrMapOvr>
  <p:transition spd="med">
    <p:fade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9050"/>
            <a:ext cx="91440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第二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8" y="1714500"/>
            <a:ext cx="29638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圆角矩形 35"/>
          <p:cNvSpPr/>
          <p:nvPr/>
        </p:nvSpPr>
        <p:spPr>
          <a:xfrm>
            <a:off x="3352653" y="4001343"/>
            <a:ext cx="714380" cy="714653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071795" y="4220437"/>
            <a:ext cx="566742" cy="5717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生</a:t>
            </a:r>
            <a:endParaRPr lang="en-US" sz="3200" dirty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487738" y="5413375"/>
            <a:ext cx="2928937" cy="0"/>
          </a:xfrm>
          <a:prstGeom prst="line">
            <a:avLst/>
          </a:prstGeom>
          <a:ln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40991" y="4837967"/>
            <a:ext cx="895466" cy="615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</a:rPr>
              <a:t>哲学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60085" y="4837550"/>
            <a:ext cx="417102" cy="492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n w="18000">
                  <a:noFill/>
                  <a:prstDash val="solid"/>
                  <a:miter lim="800000"/>
                </a:ln>
                <a:gradFill flip="none" rotWithShape="1">
                  <a:gsLst>
                    <a:gs pos="0">
                      <a:srgbClr val="FF3300"/>
                    </a:gs>
                    <a:gs pos="50000">
                      <a:srgbClr val="FF0000"/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</a:rPr>
              <a:t>⊕</a:t>
            </a:r>
          </a:p>
        </p:txBody>
      </p:sp>
      <p:sp>
        <p:nvSpPr>
          <p:cNvPr id="44" name="矩形 43"/>
          <p:cNvSpPr/>
          <p:nvPr/>
        </p:nvSpPr>
        <p:spPr>
          <a:xfrm>
            <a:off x="4753705" y="4823679"/>
            <a:ext cx="417102" cy="491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n w="18000">
                  <a:noFill/>
                  <a:prstDash val="solid"/>
                  <a:miter lim="800000"/>
                </a:ln>
                <a:gradFill flip="none" rotWithShape="1">
                  <a:gsLst>
                    <a:gs pos="0">
                      <a:srgbClr val="FF3300"/>
                    </a:gs>
                    <a:gs pos="50000">
                      <a:srgbClr val="FF0000"/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</a:rPr>
              <a:t>⊕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46125" y="360363"/>
            <a:ext cx="62992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800" b="1"/>
              <a:t>人为什么而活</a:t>
            </a:r>
            <a:r>
              <a:rPr lang="en-US" altLang="zh-CN" sz="4800" b="1"/>
              <a:t>?</a:t>
            </a:r>
          </a:p>
          <a:p>
            <a:pPr eaLnBrk="1" hangingPunct="1"/>
            <a:r>
              <a:rPr lang="en-US" altLang="zh-CN" sz="2800"/>
              <a:t>       </a:t>
            </a:r>
            <a:r>
              <a:rPr lang="zh-CN" altLang="zh-CN" sz="2800"/>
              <a:t>如何生活，如何活下去，如何活得更快乐，更幸福，就是人生的课题。可是，</a:t>
            </a:r>
            <a:r>
              <a:rPr lang="zh-CN" altLang="zh-CN" sz="2800" b="1" u="sng">
                <a:solidFill>
                  <a:srgbClr val="FF0000"/>
                </a:solidFill>
              </a:rPr>
              <a:t>人生哲学不但要问如何生活，而且更要问为何生活，</a:t>
            </a:r>
            <a:r>
              <a:rPr lang="zh-CN" altLang="zh-CN" sz="2800"/>
              <a:t>为什么要忙忙碌碌活下去，生活中的苦难为何存在，人是否为幸福生活，怎么样过一生，对人生有什么看法等等。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med">
    <p:fade/>
    <p:sndAc>
      <p:stSnd>
        <p:snd r:embed="rId3" name="0186_Swipes_SFX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第一页整体副本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585913"/>
            <a:ext cx="91440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第一页整体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8638"/>
            <a:ext cx="821531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>
          <a:xfrm>
            <a:off x="2490618" y="284375"/>
            <a:ext cx="714380" cy="714379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人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272170" y="426721"/>
            <a:ext cx="566742" cy="571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的</a:t>
            </a:r>
            <a:endParaRPr lang="en-US" sz="3200" dirty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640013" y="1987550"/>
            <a:ext cx="2928937" cy="1588"/>
          </a:xfrm>
          <a:prstGeom prst="line">
            <a:avLst/>
          </a:prstGeom>
          <a:ln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42295" y="1284673"/>
            <a:ext cx="1428760" cy="6976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静蕾简体" pitchFamily="2" charset="-122"/>
                <a:ea typeface="方正静蕾简体" pitchFamily="2" charset="-122"/>
              </a:rPr>
              <a:t>纵坐标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静蕾简体" pitchFamily="2" charset="-122"/>
              <a:ea typeface="方正静蕾简体" pitchFamily="2" charset="-122"/>
            </a:endParaRPr>
          </a:p>
        </p:txBody>
      </p:sp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755650" y="874713"/>
            <a:ext cx="820738" cy="3810000"/>
            <a:chOff x="756226" y="834261"/>
            <a:chExt cx="819914" cy="3809185"/>
          </a:xfrm>
        </p:grpSpPr>
        <p:pic>
          <p:nvPicPr>
            <p:cNvPr id="18454" name="图片 16" descr="莲包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476140">
              <a:off x="756226" y="834261"/>
              <a:ext cx="819914" cy="1698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 rot="16200000" flipH="1">
              <a:off x="-35138" y="3607852"/>
              <a:ext cx="1999822" cy="71365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38"/>
          <p:cNvGrpSpPr>
            <a:grpSpLocks/>
          </p:cNvGrpSpPr>
          <p:nvPr/>
        </p:nvGrpSpPr>
        <p:grpSpPr bwMode="auto">
          <a:xfrm>
            <a:off x="1360488" y="2082800"/>
            <a:ext cx="1200150" cy="2144713"/>
            <a:chOff x="1428728" y="2000240"/>
            <a:chExt cx="1200092" cy="2143140"/>
          </a:xfrm>
        </p:grpSpPr>
        <p:pic>
          <p:nvPicPr>
            <p:cNvPr id="18452" name="图片 17" descr="莲花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28" y="2000240"/>
              <a:ext cx="1200092" cy="80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直接连接符 37"/>
            <p:cNvCxnSpPr/>
            <p:nvPr/>
          </p:nvCxnSpPr>
          <p:spPr>
            <a:xfrm rot="5400000">
              <a:off x="1060110" y="3174716"/>
              <a:ext cx="1337281" cy="60004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3480969" y="1400626"/>
            <a:ext cx="417102" cy="492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n w="18000">
                  <a:noFill/>
                  <a:prstDash val="solid"/>
                  <a:miter lim="800000"/>
                </a:ln>
                <a:gradFill flip="none" rotWithShape="1">
                  <a:gsLst>
                    <a:gs pos="0">
                      <a:srgbClr val="FF3300"/>
                    </a:gs>
                    <a:gs pos="50000">
                      <a:srgbClr val="FF0000"/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</a:rPr>
              <a:t>⊕</a:t>
            </a:r>
          </a:p>
        </p:txBody>
      </p:sp>
      <p:grpSp>
        <p:nvGrpSpPr>
          <p:cNvPr id="4" name="组合 66"/>
          <p:cNvGrpSpPr>
            <a:grpSpLocks/>
          </p:cNvGrpSpPr>
          <p:nvPr/>
        </p:nvGrpSpPr>
        <p:grpSpPr bwMode="auto">
          <a:xfrm>
            <a:off x="-177800" y="2268538"/>
            <a:ext cx="2886075" cy="4283075"/>
            <a:chOff x="-177421" y="2350670"/>
            <a:chExt cx="2885125" cy="4282141"/>
          </a:xfrm>
        </p:grpSpPr>
        <p:pic>
          <p:nvPicPr>
            <p:cNvPr id="18450" name="图片 63" descr="荷叶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477003">
              <a:off x="-177421" y="2350670"/>
              <a:ext cx="2885125" cy="2217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6" name="直接连接符 65"/>
            <p:cNvCxnSpPr/>
            <p:nvPr/>
          </p:nvCxnSpPr>
          <p:spPr>
            <a:xfrm rot="16200000" flipH="1">
              <a:off x="580245" y="5397234"/>
              <a:ext cx="2074411" cy="396744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圆角矩形 32"/>
          <p:cNvSpPr/>
          <p:nvPr/>
        </p:nvSpPr>
        <p:spPr>
          <a:xfrm>
            <a:off x="3889565" y="307598"/>
            <a:ext cx="1464469" cy="714653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定位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云形 4"/>
          <p:cNvSpPr/>
          <p:nvPr/>
        </p:nvSpPr>
        <p:spPr>
          <a:xfrm>
            <a:off x="5689600" y="1400175"/>
            <a:ext cx="2960688" cy="103505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000" b="1" dirty="0">
                <a:solidFill>
                  <a:srgbClr val="FF0000"/>
                </a:solidFill>
              </a:rPr>
              <a:t>天</a:t>
            </a:r>
          </a:p>
        </p:txBody>
      </p:sp>
      <p:sp>
        <p:nvSpPr>
          <p:cNvPr id="6" name="笑脸 5"/>
          <p:cNvSpPr/>
          <p:nvPr/>
        </p:nvSpPr>
        <p:spPr>
          <a:xfrm>
            <a:off x="6410325" y="2927350"/>
            <a:ext cx="1403350" cy="1290638"/>
          </a:xfrm>
          <a:prstGeom prst="smileyFace">
            <a:avLst>
              <a:gd name="adj" fmla="val 35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5413375" y="4491038"/>
            <a:ext cx="3397250" cy="1309687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6000" b="1" dirty="0">
                <a:solidFill>
                  <a:srgbClr val="FF0000"/>
                </a:solidFill>
              </a:rPr>
              <a:t>地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7112000" y="2439988"/>
            <a:ext cx="0" cy="487362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12000" y="4184650"/>
            <a:ext cx="0" cy="49053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3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3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32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8" dur="3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64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640" fill="hold">
                                          <p:stCondLst>
                                            <p:cond delay="12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640" fill="hold">
                                          <p:stCondLst>
                                            <p:cond delay="19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640" fill="hold">
                                          <p:stCondLst>
                                            <p:cond delay="25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3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3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3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3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3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64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640" fill="hold">
                                          <p:stCondLst>
                                            <p:cond delay="12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640" fill="hold">
                                          <p:stCondLst>
                                            <p:cond delay="19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640" fill="hold">
                                          <p:stCondLst>
                                            <p:cond delay="25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3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3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3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2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8" dur="3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64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640" fill="hold">
                                          <p:stCondLst>
                                            <p:cond delay="12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640" fill="hold">
                                          <p:stCondLst>
                                            <p:cond delay="19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640" fill="hold">
                                          <p:stCondLst>
                                            <p:cond delay="25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8313"/>
            <a:ext cx="2357438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30"/>
          <p:cNvGrpSpPr>
            <a:grpSpLocks/>
          </p:cNvGrpSpPr>
          <p:nvPr/>
        </p:nvGrpSpPr>
        <p:grpSpPr bwMode="auto">
          <a:xfrm>
            <a:off x="4953000" y="5435600"/>
            <a:ext cx="1866900" cy="2616200"/>
            <a:chOff x="5619866" y="5423079"/>
            <a:chExt cx="1866667" cy="2616021"/>
          </a:xfrm>
        </p:grpSpPr>
        <p:pic>
          <p:nvPicPr>
            <p:cNvPr id="19472" name="图片 21" descr="松针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866" y="5423079"/>
              <a:ext cx="1866667" cy="14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 rot="16200000" flipH="1">
              <a:off x="5972214" y="7439067"/>
              <a:ext cx="1181019" cy="1904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3282950" y="5943600"/>
            <a:ext cx="2159000" cy="2057400"/>
            <a:chOff x="3759335" y="5943714"/>
            <a:chExt cx="2158730" cy="2058080"/>
          </a:xfrm>
        </p:grpSpPr>
        <p:pic>
          <p:nvPicPr>
            <p:cNvPr id="19470" name="图片 17" descr="松针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335" y="5943714"/>
              <a:ext cx="2158730" cy="91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直接连接符 26"/>
            <p:cNvCxnSpPr/>
            <p:nvPr/>
          </p:nvCxnSpPr>
          <p:spPr>
            <a:xfrm rot="5400000">
              <a:off x="4267012" y="7428517"/>
              <a:ext cx="1143378" cy="3175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4"/>
          <p:cNvGrpSpPr>
            <a:grpSpLocks/>
          </p:cNvGrpSpPr>
          <p:nvPr/>
        </p:nvGrpSpPr>
        <p:grpSpPr bwMode="auto">
          <a:xfrm>
            <a:off x="1631950" y="5435600"/>
            <a:ext cx="2146300" cy="2501900"/>
            <a:chOff x="1936884" y="5423079"/>
            <a:chExt cx="2146032" cy="2501721"/>
          </a:xfrm>
        </p:grpSpPr>
        <p:pic>
          <p:nvPicPr>
            <p:cNvPr id="19468" name="图片 20" descr="松针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884" y="5423079"/>
              <a:ext cx="2146032" cy="143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直接连接符 23"/>
            <p:cNvCxnSpPr/>
            <p:nvPr/>
          </p:nvCxnSpPr>
          <p:spPr>
            <a:xfrm rot="5400000">
              <a:off x="2467014" y="7381914"/>
              <a:ext cx="1066724" cy="1904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3139148" y="435450"/>
            <a:ext cx="714380" cy="714654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顶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811196" y="1150359"/>
            <a:ext cx="714380" cy="714654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天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853528" y="2007202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立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345543" y="2832666"/>
            <a:ext cx="714380" cy="714653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676900" y="452438"/>
            <a:ext cx="22860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4000" b="1">
                <a:solidFill>
                  <a:srgbClr val="000000"/>
                </a:solidFill>
              </a:rPr>
              <a:t>“</a:t>
            </a:r>
            <a:r>
              <a:rPr lang="zh-CN" altLang="zh-CN" sz="4000" b="1">
                <a:solidFill>
                  <a:srgbClr val="FF0000"/>
                </a:solidFill>
              </a:rPr>
              <a:t>顶天</a:t>
            </a:r>
            <a:r>
              <a:rPr lang="zh-CN" altLang="zh-CN" sz="4000" b="1">
                <a:solidFill>
                  <a:srgbClr val="000000"/>
                </a:solidFill>
              </a:rPr>
              <a:t>”是因为人有灵性，</a:t>
            </a:r>
            <a:endParaRPr lang="en-US" altLang="zh-CN" sz="4000" b="1">
              <a:solidFill>
                <a:srgbClr val="000000"/>
              </a:solidFill>
            </a:endParaRPr>
          </a:p>
          <a:p>
            <a:endParaRPr lang="en-US" altLang="zh-CN" sz="4000" b="1">
              <a:solidFill>
                <a:srgbClr val="000000"/>
              </a:solidFill>
            </a:endParaRPr>
          </a:p>
          <a:p>
            <a:endParaRPr lang="en-US" altLang="zh-CN" sz="4000" b="1">
              <a:solidFill>
                <a:srgbClr val="000000"/>
              </a:solidFill>
            </a:endParaRPr>
          </a:p>
          <a:p>
            <a:r>
              <a:rPr lang="zh-CN" altLang="zh-CN" sz="4000" b="1">
                <a:solidFill>
                  <a:srgbClr val="000000"/>
                </a:solidFill>
              </a:rPr>
              <a:t>“</a:t>
            </a:r>
            <a:r>
              <a:rPr lang="zh-CN" altLang="zh-CN" sz="4000" b="1">
                <a:solidFill>
                  <a:srgbClr val="FF0000"/>
                </a:solidFill>
              </a:rPr>
              <a:t>立地</a:t>
            </a:r>
            <a:r>
              <a:rPr lang="zh-CN" altLang="zh-CN" sz="4000" b="1">
                <a:solidFill>
                  <a:srgbClr val="000000"/>
                </a:solidFill>
              </a:rPr>
              <a:t>”是因为人有肉体。</a:t>
            </a:r>
          </a:p>
          <a:p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19467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44475"/>
            <a:ext cx="2686050" cy="373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2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4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第二笔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9650"/>
            <a:ext cx="42862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2"/>
          <p:cNvGrpSpPr>
            <a:grpSpLocks/>
          </p:cNvGrpSpPr>
          <p:nvPr/>
        </p:nvGrpSpPr>
        <p:grpSpPr bwMode="auto">
          <a:xfrm>
            <a:off x="3765550" y="5461000"/>
            <a:ext cx="2070100" cy="2559050"/>
            <a:chOff x="3765679" y="5461175"/>
            <a:chExt cx="2069841" cy="2558875"/>
          </a:xfrm>
        </p:grpSpPr>
        <p:pic>
          <p:nvPicPr>
            <p:cNvPr id="20494" name="图片 27" descr="松针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679" y="5461175"/>
              <a:ext cx="2069841" cy="139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直接连接符 31"/>
            <p:cNvCxnSpPr/>
            <p:nvPr/>
          </p:nvCxnSpPr>
          <p:spPr>
            <a:xfrm rot="5400000">
              <a:off x="4200567" y="7420017"/>
              <a:ext cx="1161971" cy="38095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9"/>
          <p:cNvGrpSpPr>
            <a:grpSpLocks/>
          </p:cNvGrpSpPr>
          <p:nvPr/>
        </p:nvGrpSpPr>
        <p:grpSpPr bwMode="auto">
          <a:xfrm>
            <a:off x="5468938" y="5522913"/>
            <a:ext cx="1585912" cy="2673350"/>
            <a:chOff x="5604749" y="5461175"/>
            <a:chExt cx="1587302" cy="2673175"/>
          </a:xfrm>
        </p:grpSpPr>
        <p:pic>
          <p:nvPicPr>
            <p:cNvPr id="20492" name="图片 28" descr="松针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749" y="5461175"/>
              <a:ext cx="1587302" cy="139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5" name="直接连接符 34"/>
            <p:cNvCxnSpPr/>
            <p:nvPr/>
          </p:nvCxnSpPr>
          <p:spPr>
            <a:xfrm rot="5400000">
              <a:off x="5742789" y="7477944"/>
              <a:ext cx="1276266" cy="36545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38"/>
          <p:cNvGrpSpPr>
            <a:grpSpLocks/>
          </p:cNvGrpSpPr>
          <p:nvPr/>
        </p:nvGrpSpPr>
        <p:grpSpPr bwMode="auto">
          <a:xfrm>
            <a:off x="6738938" y="5943600"/>
            <a:ext cx="2159000" cy="2305050"/>
            <a:chOff x="6985270" y="5943714"/>
            <a:chExt cx="2158730" cy="2304937"/>
          </a:xfrm>
        </p:grpSpPr>
        <p:pic>
          <p:nvPicPr>
            <p:cNvPr id="20490" name="图片 29" descr="松针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270" y="5943714"/>
              <a:ext cx="2158730" cy="91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直接连接符 37"/>
            <p:cNvCxnSpPr/>
            <p:nvPr/>
          </p:nvCxnSpPr>
          <p:spPr>
            <a:xfrm rot="5400000">
              <a:off x="7356646" y="7540662"/>
              <a:ext cx="1390582" cy="25397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765550" y="279400"/>
            <a:ext cx="4611688" cy="4062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600" b="1" dirty="0">
                <a:latin typeface="Arial" charset="0"/>
              </a:rPr>
              <a:t>这样，人的结构图就是由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灵魂</a:t>
            </a:r>
            <a:r>
              <a:rPr lang="zh-CN" altLang="zh-CN" sz="2600" b="1" dirty="0">
                <a:latin typeface="Arial" charset="0"/>
              </a:rPr>
              <a:t>和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肉体</a:t>
            </a:r>
            <a:r>
              <a:rPr lang="zh-CN" altLang="zh-CN" sz="2600" b="1" dirty="0">
                <a:latin typeface="Arial" charset="0"/>
              </a:rPr>
              <a:t>构成。</a:t>
            </a:r>
            <a:r>
              <a:rPr lang="zh-CN" altLang="zh-CN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灵魂是人的高贵的部分，</a:t>
            </a:r>
            <a:r>
              <a:rPr lang="zh-CN" altLang="zh-CN" sz="2600" b="1" dirty="0">
                <a:latin typeface="Arial" charset="0"/>
              </a:rPr>
              <a:t>因为人能“顶天”，</a:t>
            </a:r>
            <a:r>
              <a:rPr lang="zh-CN" altLang="zh-CN" sz="2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</a:rPr>
              <a:t>肉体是人的基本结构，</a:t>
            </a:r>
            <a:r>
              <a:rPr lang="zh-CN" altLang="zh-CN" sz="2600" b="1" dirty="0">
                <a:latin typeface="Arial" charset="0"/>
              </a:rPr>
              <a:t>因而能“立地”。</a:t>
            </a:r>
          </a:p>
          <a:p>
            <a:pPr>
              <a:defRPr/>
            </a:pPr>
            <a:r>
              <a:rPr lang="zh-CN" altLang="zh-CN" sz="2600" b="1" dirty="0">
                <a:latin typeface="Arial" charset="0"/>
              </a:rPr>
              <a:t>因此，从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纵的结构</a:t>
            </a:r>
            <a:r>
              <a:rPr lang="zh-CN" altLang="zh-CN" sz="2600" b="1" dirty="0">
                <a:latin typeface="Arial" charset="0"/>
              </a:rPr>
              <a:t>来看，人生也就是因有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精神</a:t>
            </a:r>
            <a:r>
              <a:rPr lang="zh-CN" altLang="zh-CN" sz="2600" b="1" dirty="0">
                <a:latin typeface="Arial" charset="0"/>
              </a:rPr>
              <a:t>和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肉体</a:t>
            </a:r>
            <a:r>
              <a:rPr lang="zh-CN" altLang="zh-CN" sz="2600" b="1" dirty="0">
                <a:latin typeface="Arial" charset="0"/>
              </a:rPr>
              <a:t>这两面，二者并行，才是</a:t>
            </a:r>
            <a:r>
              <a:rPr lang="zh-CN" altLang="zh-CN" sz="2600" b="1" dirty="0">
                <a:solidFill>
                  <a:srgbClr val="FF0000"/>
                </a:solidFill>
                <a:latin typeface="Arial" charset="0"/>
              </a:rPr>
              <a:t>生活和谐</a:t>
            </a:r>
            <a:r>
              <a:rPr lang="zh-CN" altLang="zh-CN" sz="2600" b="1" dirty="0">
                <a:latin typeface="Arial" charset="0"/>
              </a:rPr>
              <a:t>的原则。</a:t>
            </a:r>
          </a:p>
          <a:p>
            <a:pPr>
              <a:defRPr/>
            </a:pPr>
            <a:endParaRPr lang="zh-CN" altLang="en-US" sz="2400" dirty="0">
              <a:latin typeface="Arial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5613" y="3848100"/>
            <a:ext cx="8345487" cy="9715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zh-CN" sz="2400" b="1" dirty="0"/>
              <a:t>一个人生存在</a:t>
            </a:r>
            <a:r>
              <a:rPr lang="zh-CN" altLang="zh-CN" sz="2400" b="1" dirty="0">
                <a:solidFill>
                  <a:srgbClr val="FF0000"/>
                </a:solidFill>
              </a:rPr>
              <a:t>天</a:t>
            </a:r>
            <a:r>
              <a:rPr lang="zh-CN" altLang="zh-CN" sz="2400" b="1" dirty="0"/>
              <a:t>和</a:t>
            </a:r>
            <a:r>
              <a:rPr lang="zh-CN" altLang="zh-CN" sz="2400" b="1" dirty="0">
                <a:solidFill>
                  <a:srgbClr val="FF0000"/>
                </a:solidFill>
              </a:rPr>
              <a:t>地</a:t>
            </a:r>
            <a:r>
              <a:rPr lang="zh-CN" altLang="zh-CN" sz="2400" b="1" dirty="0"/>
              <a:t>之间，要</a:t>
            </a:r>
            <a:r>
              <a:rPr lang="en-US" altLang="zh-CN" sz="2400" b="1" dirty="0"/>
              <a:t>——</a:t>
            </a:r>
            <a:r>
              <a:rPr lang="zh-CN" altLang="zh-CN" sz="2400" b="1" dirty="0">
                <a:solidFill>
                  <a:srgbClr val="FF0000"/>
                </a:solidFill>
              </a:rPr>
              <a:t>顶天立地</a:t>
            </a:r>
            <a:r>
              <a:rPr lang="zh-CN" altLang="zh-CN" sz="2400" b="1" dirty="0"/>
              <a:t>——独立性——</a:t>
            </a:r>
            <a:r>
              <a:rPr lang="zh-CN" altLang="zh-CN" sz="2400" b="1" dirty="0">
                <a:solidFill>
                  <a:srgbClr val="FF0000"/>
                </a:solidFill>
              </a:rPr>
              <a:t>独善其身君子 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0489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12725"/>
            <a:ext cx="23590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  <p:sndAc>
      <p:stSnd>
        <p:snd r:embed="rId3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8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8" dur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54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540" fill="hold">
                                          <p:stCondLst>
                                            <p:cond delay="10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540" fill="hold">
                                          <p:stCondLst>
                                            <p:cond delay="1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5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5927" b="29684"/>
          <a:stretch>
            <a:fillRect/>
          </a:stretch>
        </p:blipFill>
        <p:spPr bwMode="auto">
          <a:xfrm>
            <a:off x="1714500" y="2919413"/>
            <a:ext cx="74295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鹤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1204913"/>
            <a:ext cx="17986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第一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0" t="262" b="54489"/>
          <a:stretch>
            <a:fillRect/>
          </a:stretch>
        </p:blipFill>
        <p:spPr bwMode="auto">
          <a:xfrm>
            <a:off x="4216400" y="14288"/>
            <a:ext cx="4927600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圆角矩形 17"/>
          <p:cNvSpPr/>
          <p:nvPr/>
        </p:nvSpPr>
        <p:spPr>
          <a:xfrm>
            <a:off x="411480" y="439516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1863" y="2516188"/>
            <a:ext cx="566737" cy="5715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n w="18415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741028" y="2029835"/>
            <a:ext cx="714380" cy="714652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标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26648" y="1203855"/>
            <a:ext cx="714380" cy="714380"/>
          </a:xfrm>
          <a:prstGeom prst="roundRect">
            <a:avLst/>
          </a:prstGeom>
          <a:gradFill flip="none" rotWithShape="1">
            <a:gsLst>
              <a:gs pos="11000">
                <a:srgbClr val="FF0000"/>
              </a:gs>
              <a:gs pos="100000">
                <a:srgbClr val="B9242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坐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笑脸 2"/>
          <p:cNvSpPr/>
          <p:nvPr/>
        </p:nvSpPr>
        <p:spPr>
          <a:xfrm>
            <a:off x="3638550" y="4770438"/>
            <a:ext cx="1622425" cy="153987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笑脸 3"/>
          <p:cNvSpPr/>
          <p:nvPr/>
        </p:nvSpPr>
        <p:spPr>
          <a:xfrm>
            <a:off x="768350" y="4770438"/>
            <a:ext cx="1681163" cy="153987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笑脸 29"/>
          <p:cNvSpPr/>
          <p:nvPr/>
        </p:nvSpPr>
        <p:spPr>
          <a:xfrm>
            <a:off x="6480175" y="4770438"/>
            <a:ext cx="1681163" cy="153987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" name="直接箭头连接符 6"/>
          <p:cNvCxnSpPr>
            <a:stCxn id="4" idx="6"/>
            <a:endCxn id="3" idx="2"/>
          </p:cNvCxnSpPr>
          <p:nvPr/>
        </p:nvCxnSpPr>
        <p:spPr>
          <a:xfrm>
            <a:off x="2462213" y="5540375"/>
            <a:ext cx="1163637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229225" y="5540375"/>
            <a:ext cx="125095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886</Words>
  <Application>Microsoft Office PowerPoint</Application>
  <PresentationFormat>顶置</PresentationFormat>
  <Paragraphs>82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宋体</vt:lpstr>
      <vt:lpstr>方正静蕾简体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/>
  <cp:revision>6</cp:revision>
  <dcterms:created xsi:type="dcterms:W3CDTF">2009-09-02T13:54:07Z</dcterms:created>
  <dcterms:modified xsi:type="dcterms:W3CDTF">2013-08-23T09:34:51Z</dcterms:modified>
</cp:coreProperties>
</file>